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57" r:id="rId4"/>
    <p:sldId id="279" r:id="rId5"/>
    <p:sldId id="281" r:id="rId6"/>
    <p:sldId id="282" r:id="rId7"/>
    <p:sldId id="283" r:id="rId8"/>
    <p:sldId id="284" r:id="rId9"/>
    <p:sldId id="272" r:id="rId10"/>
    <p:sldId id="277" r:id="rId11"/>
    <p:sldId id="278" r:id="rId12"/>
    <p:sldId id="258" r:id="rId13"/>
    <p:sldId id="274" r:id="rId14"/>
    <p:sldId id="275" r:id="rId15"/>
    <p:sldId id="276" r:id="rId16"/>
    <p:sldId id="273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9" r:id="rId25"/>
    <p:sldId id="267" r:id="rId26"/>
    <p:sldId id="268" r:id="rId27"/>
    <p:sldId id="266" r:id="rId28"/>
    <p:sldId id="270" r:id="rId29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10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каком Вы Рынке ?)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8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</a:t>
            </a:r>
            <a:r>
              <a:rPr lang="ru-RU" sz="2800" dirty="0" smtClean="0"/>
              <a:t>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</a:t>
            </a:r>
            <a:r>
              <a:rPr lang="ru-RU" sz="2300" dirty="0" smtClean="0"/>
              <a:t>аналитик, программирование </a:t>
            </a:r>
            <a:r>
              <a:rPr lang="ru-RU" sz="2300" dirty="0" smtClean="0"/>
              <a:t>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</a:t>
            </a:r>
            <a:r>
              <a:rPr lang="ru-RU" sz="2300" dirty="0" smtClean="0"/>
              <a:t>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</a:t>
            </a:r>
            <a:r>
              <a:rPr lang="ru-RU" sz="2800" dirty="0" smtClean="0"/>
              <a:t>Евгений</a:t>
            </a:r>
            <a:r>
              <a:rPr lang="ru-RU" sz="2300" dirty="0" smtClean="0"/>
              <a:t>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</a:t>
            </a:r>
            <a:r>
              <a:rPr lang="ru-RU" sz="2300" dirty="0" smtClean="0"/>
              <a:t>, программирование С</a:t>
            </a:r>
            <a:r>
              <a:rPr lang="ru-RU" sz="2300" dirty="0" smtClean="0"/>
              <a:t>++, </a:t>
            </a:r>
            <a:r>
              <a:rPr lang="ru-RU" sz="2300" dirty="0" smtClean="0"/>
              <a:t>базы </a:t>
            </a:r>
            <a:r>
              <a:rPr lang="ru-RU" sz="2300" dirty="0" smtClean="0"/>
              <a:t>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</a:t>
            </a:r>
            <a:r>
              <a:rPr lang="ru-RU" sz="2300" dirty="0" smtClean="0"/>
              <a:t>, </a:t>
            </a:r>
            <a:r>
              <a:rPr lang="ru-RU" sz="2300" dirty="0" smtClean="0"/>
              <a:t>бизнес-модель, коммуникатор, оформление </a:t>
            </a:r>
            <a:r>
              <a:rPr lang="ru-RU" sz="2300" dirty="0" smtClean="0"/>
              <a:t>презентации, </a:t>
            </a:r>
            <a:r>
              <a:rPr lang="en-US" sz="2300" dirty="0" smtClean="0"/>
              <a:t>UX, UI</a:t>
            </a:r>
            <a:endParaRPr 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1" y="963382"/>
            <a:ext cx="6333757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796758" y="252639"/>
            <a:ext cx="7772400" cy="1470025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Реалистичность </a:t>
            </a:r>
            <a:r>
              <a:rPr lang="ru-RU" dirty="0" smtClean="0">
                <a:solidFill>
                  <a:srgbClr val="FF0000"/>
                </a:solidFill>
              </a:rPr>
              <a:t>и эффективность решения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96758" y="480059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rgbClr val="FF0000"/>
                </a:solidFill>
              </a:rPr>
              <a:t>Предлагаемое решение – кратко и понятно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rgbClr val="FF0000"/>
                </a:solidFill>
              </a:rPr>
              <a:t>3-4 картинки как это работает (Короткая демонстрация продукта)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rgbClr val="FF0000"/>
                </a:solidFill>
              </a:rPr>
              <a:t>Кому и почему это решение выгодно </a:t>
            </a:r>
          </a:p>
          <a:p>
            <a:pPr marL="457200" indent="-457200" algn="l">
              <a:buFont typeface="Arial"/>
              <a:buChar char="•"/>
            </a:pPr>
            <a:endParaRPr lang="ru-RU" sz="2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ru-RU" dirty="0" smtClean="0"/>
              <a:t>. Рынок </a:t>
            </a:r>
            <a:br>
              <a:rPr lang="ru-RU" dirty="0" smtClean="0"/>
            </a:br>
            <a:r>
              <a:rPr lang="ru-RU" dirty="0" smtClean="0"/>
              <a:t>Размеры рынка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300" dirty="0" err="1"/>
              <a:t>Схема</a:t>
            </a:r>
            <a:r>
              <a:rPr lang="en-US" sz="2300" dirty="0"/>
              <a:t>: PAM - Potential Addressable Market, ТАМ - Target Addressable Market, SAM - Segment of Addressable market 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Как растет рынок?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… (где основной Рынок)</a:t>
            </a:r>
          </a:p>
        </p:txBody>
      </p:sp>
    </p:spTree>
    <p:extLst>
      <p:ext uri="{BB962C8B-B14F-4D97-AF65-F5344CB8AC3E}">
        <p14:creationId xmlns:p14="http://schemas.microsoft.com/office/powerpoint/2010/main" val="14861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5. Бизнес-модель</a:t>
            </a:r>
            <a:br>
              <a:rPr lang="ru-RU" dirty="0" smtClean="0"/>
            </a:br>
            <a:r>
              <a:rPr lang="ru-RU" dirty="0" smtClean="0"/>
              <a:t>Как вы будете делать деньги и работать с партнерами и клиентами?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431398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На чем вы делаете деньги (способы монетизации)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Как продвигаете продукт (каналы продвижения)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На каких сегментах ЦА вы фокусируетесь?</a:t>
            </a:r>
          </a:p>
        </p:txBody>
      </p:sp>
    </p:spTree>
    <p:extLst>
      <p:ext uri="{BB962C8B-B14F-4D97-AF65-F5344CB8AC3E}">
        <p14:creationId xmlns:p14="http://schemas.microsoft.com/office/powerpoint/2010/main" val="10387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6. Альтернативы и Конкуренты</a:t>
            </a:r>
            <a:br>
              <a:rPr lang="ru-RU" dirty="0" smtClean="0"/>
            </a:br>
            <a:r>
              <a:rPr lang="ru-RU" dirty="0" smtClean="0"/>
              <a:t>Кто они? Чем ваше решение лучше?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431398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Альтернативные решения, используемые/доступные ЦА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Список конкурентов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Визуальная схема сравнения продуктов</a:t>
            </a:r>
          </a:p>
        </p:txBody>
      </p:sp>
    </p:spTree>
    <p:extLst>
      <p:ext uri="{BB962C8B-B14F-4D97-AF65-F5344CB8AC3E}">
        <p14:creationId xmlns:p14="http://schemas.microsoft.com/office/powerpoint/2010/main" val="35024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Рабочее место диспетчера ЖКХ</a:t>
            </a:r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  <a:endParaRPr lang="ru-RU" sz="23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7. Текущая ситуация и прогресс</a:t>
            </a:r>
            <a:br>
              <a:rPr lang="ru-RU" dirty="0" smtClean="0"/>
            </a:br>
            <a:r>
              <a:rPr lang="ru-RU" dirty="0" smtClean="0"/>
              <a:t>Где вы находитесь и как планируете развиваться?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431398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Достижения на сегодня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Достижения 3-4 месяца назад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План на ближайший год</a:t>
            </a:r>
          </a:p>
        </p:txBody>
      </p:sp>
    </p:spTree>
    <p:extLst>
      <p:ext uri="{BB962C8B-B14F-4D97-AF65-F5344CB8AC3E}">
        <p14:creationId xmlns:p14="http://schemas.microsoft.com/office/powerpoint/2010/main" val="40292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8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ru-RU" dirty="0" smtClean="0"/>
              <a:t>. Финансовые показатели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431398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Выручка и прибыль, средний чек (прогнозные или реальные)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Точка безубыточности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План на ближайший год</a:t>
            </a:r>
          </a:p>
        </p:txBody>
      </p:sp>
    </p:spTree>
    <p:extLst>
      <p:ext uri="{BB962C8B-B14F-4D97-AF65-F5344CB8AC3E}">
        <p14:creationId xmlns:p14="http://schemas.microsoft.com/office/powerpoint/2010/main" val="6156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85296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1755321"/>
            <a:ext cx="7883358" cy="1752600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Тихонов Алексей,</a:t>
            </a:r>
            <a:r>
              <a:rPr lang="en-US" sz="2300" dirty="0" smtClean="0"/>
              <a:t> </a:t>
            </a:r>
            <a:r>
              <a:rPr lang="ru-RU" sz="2300" dirty="0" smtClean="0"/>
              <a:t>Ленинск-Кузнецкий,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err="1" smtClean="0"/>
              <a:t>Судяров</a:t>
            </a:r>
            <a:r>
              <a:rPr lang="ru-RU" sz="2300" dirty="0" smtClean="0"/>
              <a:t> Евгений, Новосибирск, программирование С++, аналитик, базы данных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Кравченко Олег, Новосибирск, оформление презентации, </a:t>
            </a:r>
            <a:r>
              <a:rPr lang="en-US" sz="2300" dirty="0" smtClean="0"/>
              <a:t>UX, UI</a:t>
            </a:r>
            <a:endParaRPr 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41352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10. Чего мы хотим?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4313989"/>
            <a:ext cx="7883358" cy="1752600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Сумма и на какое время ее хватит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Смета по пунктам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Какие еще ресурсы необходимы проекту?</a:t>
            </a:r>
          </a:p>
        </p:txBody>
      </p:sp>
    </p:spTree>
    <p:extLst>
      <p:ext uri="{BB962C8B-B14F-4D97-AF65-F5344CB8AC3E}">
        <p14:creationId xmlns:p14="http://schemas.microsoft.com/office/powerpoint/2010/main" val="39251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итоги на ШЭПР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4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* </a:t>
            </a:r>
            <a:r>
              <a:rPr lang="ru-RU" dirty="0" smtClean="0"/>
              <a:t>Шаг развития, 1 – 4 </a:t>
            </a:r>
            <a:r>
              <a:rPr lang="ru-RU" dirty="0" err="1" smtClean="0"/>
              <a:t>мес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Гипотеза </a:t>
            </a:r>
          </a:p>
          <a:p>
            <a:r>
              <a:rPr lang="ru-RU" dirty="0" smtClean="0"/>
              <a:t>Тест</a:t>
            </a:r>
          </a:p>
          <a:p>
            <a:r>
              <a:rPr lang="ru-RU" dirty="0" smtClean="0"/>
              <a:t>Анализ </a:t>
            </a:r>
          </a:p>
          <a:p>
            <a:r>
              <a:rPr lang="ru-RU" dirty="0" smtClean="0"/>
              <a:t>Выводы – 2 сценария  </a:t>
            </a:r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1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ru-RU" dirty="0" smtClean="0"/>
              <a:t>План на 1 – 4 мес.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</a:p>
          <a:p>
            <a:endParaRPr lang="ru-RU" dirty="0" smtClean="0"/>
          </a:p>
          <a:p>
            <a:r>
              <a:rPr lang="ru-RU" dirty="0" smtClean="0"/>
              <a:t>Действие 1</a:t>
            </a:r>
          </a:p>
          <a:p>
            <a:r>
              <a:rPr lang="ru-RU" dirty="0" smtClean="0"/>
              <a:t>Действие 2</a:t>
            </a:r>
          </a:p>
          <a:p>
            <a:r>
              <a:rPr lang="ru-RU" dirty="0" smtClean="0"/>
              <a:t>Действие 3</a:t>
            </a:r>
          </a:p>
          <a:p>
            <a:r>
              <a:rPr lang="ru-RU" dirty="0" smtClean="0"/>
              <a:t>Действие 4</a:t>
            </a:r>
          </a:p>
          <a:p>
            <a:r>
              <a:rPr lang="ru-RU" dirty="0" smtClean="0"/>
              <a:t>Действие 5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7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проекта: Тихонов Алексей, </a:t>
            </a:r>
            <a:r>
              <a:rPr lang="en-US" sz="2400" dirty="0"/>
              <a:t>sakkra2005@ya.ru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Благодарности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Призыв к действию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Контактная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15 августа 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позволит населению выбирать коллективы ЖКХ, работающие наиболее эффективно, что приведёт к снижению тарифов.</a:t>
            </a:r>
          </a:p>
          <a:p>
            <a:endParaRPr lang="ru-RU" dirty="0" smtClean="0">
              <a:solidFill>
                <a:srgbClr val="FF0000"/>
              </a:solidFill>
            </a:endParaRPr>
          </a:p>
          <a:p>
            <a:endParaRPr lang="ru-RU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Повышения </a:t>
            </a:r>
            <a:r>
              <a:rPr lang="ru-RU" sz="2000" dirty="0" smtClean="0"/>
              <a:t>уровня услуг, связанных с ЖКХ, требует разработки соответствующего ПО</a:t>
            </a:r>
            <a:r>
              <a:rPr lang="ru-RU" sz="2000" dirty="0" smtClean="0"/>
              <a:t>.</a:t>
            </a:r>
            <a:endParaRPr lang="ru-RU" sz="20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</a:t>
            </a:r>
            <a:r>
              <a:rPr lang="ru-RU" sz="2000" dirty="0" smtClean="0"/>
              <a:t>рейтинги подразделений </a:t>
            </a:r>
            <a:r>
              <a:rPr lang="ru-RU" sz="2000" dirty="0" smtClean="0"/>
              <a:t>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</a:t>
            </a:r>
            <a:r>
              <a:rPr lang="ru-RU" sz="2000" dirty="0" smtClean="0"/>
              <a:t>пиковые </a:t>
            </a:r>
            <a:r>
              <a:rPr lang="ru-RU" sz="2000" dirty="0" smtClean="0"/>
              <a:t>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</a:t>
            </a:r>
            <a:r>
              <a:rPr lang="ru-RU" sz="2000" dirty="0" smtClean="0"/>
              <a:t>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4620" y="1175656"/>
            <a:ext cx="7883358" cy="5061857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О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повещение населения и руководства коммунальной службы о предсказании пиковой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нагрузки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на коммунальные сети и аварийные службы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ремонта, что позволяет экономить до 30% стоимости материалов</a:t>
            </a: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 Универсальность применения в населённых пунктах разных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ответственности</a:t>
            </a:r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643</Words>
  <Application>Microsoft Office PowerPoint</Application>
  <PresentationFormat>Экран (4:3)</PresentationFormat>
  <Paragraphs>139</Paragraphs>
  <Slides>28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Как решаем проблему?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Реалистичность и эффективность решения</vt:lpstr>
      <vt:lpstr>4. Рынок  Размеры рынка</vt:lpstr>
      <vt:lpstr>5. Бизнес-модель Как вы будете делать деньги и работать с партнерами и клиентами?</vt:lpstr>
      <vt:lpstr>6. Альтернативы и Конкуренты Кто они? Чем ваше решение лучше?</vt:lpstr>
      <vt:lpstr>7. Текущая ситуация и прогресс Где вы находитесь и как планируете развиваться?</vt:lpstr>
      <vt:lpstr>8*. Финансовые показатели</vt:lpstr>
      <vt:lpstr>Наша команда</vt:lpstr>
      <vt:lpstr>10. Чего мы хотим?</vt:lpstr>
      <vt:lpstr>Основные итоги на ШЭПР*:</vt:lpstr>
      <vt:lpstr>* Шаг развития, 1 – 4 мес</vt:lpstr>
      <vt:lpstr>*План на 1 – 4 мес.</vt:lpstr>
      <vt:lpstr>Контакты</vt:lpstr>
      <vt:lpstr>РЕЗЮМЕ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53</cp:revision>
  <dcterms:created xsi:type="dcterms:W3CDTF">2015-08-10T04:14:17Z</dcterms:created>
  <dcterms:modified xsi:type="dcterms:W3CDTF">2019-07-07T06:00:50Z</dcterms:modified>
</cp:coreProperties>
</file>